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70" r:id="rId2"/>
    <p:sldId id="271" r:id="rId3"/>
    <p:sldId id="275" r:id="rId4"/>
    <p:sldId id="266" r:id="rId5"/>
    <p:sldId id="273" r:id="rId6"/>
    <p:sldId id="272"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A1F59-0DE9-4E3B-B588-795A2D4E4C92}" type="datetimeFigureOut">
              <a:rPr lang="en-US" smtClean="0"/>
              <a:pPr/>
              <a:t>11/19/2017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0712CA-A374-4852-95FA-818D39BEF1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50EE8DB-3149-468E-89CF-9240CF40BAF1}" type="datetime1">
              <a:rPr lang="en-US" smtClean="0"/>
              <a:pPr/>
              <a:t>11/19/2017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2D0005A-0D7F-4CF1-BDB7-26AB72B8AE2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27D45E-A9C9-4D2F-9F31-AF0943D90D7B}" type="datetime1">
              <a:rPr lang="en-US" smtClean="0"/>
              <a:pPr/>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CFBCE6-DAF1-4D45-A593-A2EDB4F0E2BB}" type="datetime1">
              <a:rPr lang="en-US" smtClean="0"/>
              <a:pPr/>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AEA7CF5-7960-4455-AA66-AC4D5DE77060}" type="datetime1">
              <a:rPr lang="en-US" smtClean="0"/>
              <a:pPr/>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D131A8-1324-4671-8377-F7A1A89EDB0B}" type="datetime1">
              <a:rPr lang="en-US" smtClean="0"/>
              <a:pPr/>
              <a:t>11/19/2017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43E17C-6066-4A2A-99DE-185617102E98}" type="datetime1">
              <a:rPr lang="en-US" smtClean="0"/>
              <a:pPr/>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0B9B70-CDE3-470E-B6CA-D93CF6C6D9BC}" type="datetime1">
              <a:rPr lang="en-US" smtClean="0"/>
              <a:pPr/>
              <a:t>11/19/2017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0A1AFF-0638-4F3A-A311-AE48856C260F}" type="datetime1">
              <a:rPr lang="en-US" smtClean="0"/>
              <a:pPr/>
              <a:t>11/19/2017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AFE45-D832-49CD-B646-BBD52778CFDC}" type="datetime1">
              <a:rPr lang="en-US" smtClean="0"/>
              <a:pPr/>
              <a:t>11/19/2017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B2130A-8F71-42AE-AF6C-F654BFD5E5B0}" type="datetime1">
              <a:rPr lang="en-US" smtClean="0"/>
              <a:pPr/>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4559A78-5665-457B-AACA-51D317B72BB7}" type="datetime1">
              <a:rPr lang="en-US" smtClean="0"/>
              <a:pPr/>
              <a:t>11/19/2017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B6FB199-7BB1-4EDF-92F4-6C13CC043AE4}" type="datetime1">
              <a:rPr lang="en-US" smtClean="0"/>
              <a:pPr/>
              <a:t>11/19/2017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2D0005A-0D7F-4CF1-BDB7-26AB72B8AE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1</a:t>
            </a:fld>
            <a:endParaRPr lang="en-US">
              <a:solidFill>
                <a:schemeClr val="tx1"/>
              </a:solidFill>
              <a:latin typeface="Calibri" pitchFamily="34" charset="0"/>
            </a:endParaRPr>
          </a:p>
        </p:txBody>
      </p:sp>
      <p:sp>
        <p:nvSpPr>
          <p:cNvPr id="9" name="Rectangle 8"/>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6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4" name="Rectangle 3"/>
          <p:cNvSpPr/>
          <p:nvPr/>
        </p:nvSpPr>
        <p:spPr>
          <a:xfrm>
            <a:off x="304800" y="533400"/>
            <a:ext cx="5430461" cy="461665"/>
          </a:xfrm>
          <a:prstGeom prst="rect">
            <a:avLst/>
          </a:prstGeom>
        </p:spPr>
        <p:txBody>
          <a:bodyPr wrap="none">
            <a:spAutoFit/>
          </a:bodyPr>
          <a:lstStyle/>
          <a:p>
            <a:r>
              <a:rPr lang="en-US" sz="2400" b="1" dirty="0" smtClean="0">
                <a:solidFill>
                  <a:srgbClr val="C00000"/>
                </a:solidFill>
                <a:latin typeface="Calibri" pitchFamily="34" charset="0"/>
              </a:rPr>
              <a:t>PERMANENT-MOLD CASTING PROCESSES</a:t>
            </a:r>
            <a:endParaRPr lang="en-US" sz="2400" b="1" dirty="0">
              <a:solidFill>
                <a:srgbClr val="C00000"/>
              </a:solidFill>
              <a:latin typeface="Calibri" pitchFamily="34" charset="0"/>
            </a:endParaRPr>
          </a:p>
        </p:txBody>
      </p:sp>
      <p:sp>
        <p:nvSpPr>
          <p:cNvPr id="5" name="Rectangle 4"/>
          <p:cNvSpPr/>
          <p:nvPr/>
        </p:nvSpPr>
        <p:spPr>
          <a:xfrm>
            <a:off x="381000" y="990600"/>
            <a:ext cx="8153400" cy="4909036"/>
          </a:xfrm>
          <a:prstGeom prst="rect">
            <a:avLst/>
          </a:prstGeom>
        </p:spPr>
        <p:txBody>
          <a:bodyPr wrap="square">
            <a:spAutoFit/>
          </a:bodyPr>
          <a:lstStyle/>
          <a:p>
            <a:pPr algn="just"/>
            <a:r>
              <a:rPr lang="en-US" sz="2400" b="1" dirty="0" smtClean="0">
                <a:solidFill>
                  <a:srgbClr val="C00000"/>
                </a:solidFill>
                <a:latin typeface="Calibri" pitchFamily="34" charset="0"/>
              </a:rPr>
              <a:t>DIE CASTING </a:t>
            </a:r>
            <a:r>
              <a:rPr lang="en-US" b="1" i="1" dirty="0" smtClean="0">
                <a:solidFill>
                  <a:srgbClr val="0070C0"/>
                </a:solidFill>
                <a:latin typeface="Calibri" pitchFamily="34" charset="0"/>
              </a:rPr>
              <a:t>is a permanent-mold casting process in which the molten metal is injected into the mold cavity under high pressure. Typical pressures are 7 to 35 </a:t>
            </a:r>
            <a:r>
              <a:rPr lang="en-US" b="1" i="1" dirty="0" err="1" smtClean="0">
                <a:solidFill>
                  <a:srgbClr val="0070C0"/>
                </a:solidFill>
                <a:latin typeface="Calibri" pitchFamily="34" charset="0"/>
              </a:rPr>
              <a:t>MPa</a:t>
            </a:r>
            <a:r>
              <a:rPr lang="en-US" b="1" i="1" dirty="0" smtClean="0">
                <a:solidFill>
                  <a:srgbClr val="0070C0"/>
                </a:solidFill>
                <a:latin typeface="Calibri" pitchFamily="34" charset="0"/>
              </a:rPr>
              <a:t> . The pressure is maintained during solidification, after which the mold is opened and the part is removed. Molds in this casting operation are called dies</a:t>
            </a:r>
          </a:p>
          <a:p>
            <a:pPr algn="just"/>
            <a:endParaRPr lang="en-US" sz="900" b="1" i="1" dirty="0" smtClean="0">
              <a:solidFill>
                <a:srgbClr val="0070C0"/>
              </a:solidFill>
              <a:latin typeface="Calibri" pitchFamily="34" charset="0"/>
            </a:endParaRPr>
          </a:p>
          <a:p>
            <a:pPr algn="just"/>
            <a:r>
              <a:rPr lang="en-US" sz="2000" b="1" dirty="0" smtClean="0">
                <a:solidFill>
                  <a:srgbClr val="C00000"/>
                </a:solidFill>
                <a:latin typeface="Calibri" pitchFamily="34" charset="0"/>
              </a:rPr>
              <a:t>Die Casting Machines :</a:t>
            </a:r>
          </a:p>
          <a:p>
            <a:pPr algn="just"/>
            <a:r>
              <a:rPr lang="en-US" dirty="0" smtClean="0">
                <a:latin typeface="Calibri" pitchFamily="34" charset="0"/>
              </a:rPr>
              <a:t>Die Casting Machines are designed to hold and accurately close the two halves of the mold, and keep them closed while the liquid metal is forced into the cavity. The general configuration is shown in Figure 1.</a:t>
            </a:r>
          </a:p>
          <a:p>
            <a:pPr algn="just"/>
            <a:endParaRPr lang="en-US" b="1" dirty="0" smtClean="0">
              <a:solidFill>
                <a:srgbClr val="C00000"/>
              </a:solidFill>
              <a:latin typeface="Calibri" pitchFamily="34" charset="0"/>
            </a:endParaRPr>
          </a:p>
          <a:p>
            <a:pPr algn="just"/>
            <a:r>
              <a:rPr lang="en-US" b="1" dirty="0" smtClean="0">
                <a:solidFill>
                  <a:srgbClr val="C00000"/>
                </a:solidFill>
                <a:latin typeface="Calibri" pitchFamily="34" charset="0"/>
              </a:rPr>
              <a:t>Types Of Die Casting machines</a:t>
            </a:r>
          </a:p>
          <a:p>
            <a:pPr marL="457200" indent="-457200" algn="just">
              <a:buFont typeface="+mj-lt"/>
              <a:buAutoNum type="arabicPeriod"/>
            </a:pPr>
            <a:r>
              <a:rPr lang="en-US" dirty="0" smtClean="0">
                <a:latin typeface="Calibri" pitchFamily="34" charset="0"/>
              </a:rPr>
              <a:t>Hot-chamber</a:t>
            </a:r>
          </a:p>
          <a:p>
            <a:pPr marL="342900" indent="-342900" algn="just">
              <a:buFont typeface="+mj-lt"/>
              <a:buAutoNum type="arabicPeriod"/>
            </a:pPr>
            <a:r>
              <a:rPr lang="en-US" dirty="0" smtClean="0">
                <a:latin typeface="Calibri" pitchFamily="34" charset="0"/>
              </a:rPr>
              <a:t>Cold-chamber</a:t>
            </a:r>
          </a:p>
          <a:p>
            <a:pPr marL="342900" indent="-342900" algn="just"/>
            <a:endParaRPr lang="en-US" dirty="0" smtClean="0">
              <a:latin typeface="Calibri" pitchFamily="34" charset="0"/>
            </a:endParaRPr>
          </a:p>
          <a:p>
            <a:pPr algn="just"/>
            <a:endParaRPr lang="en-US" dirty="0" smtClean="0">
              <a:latin typeface="Calibri" pitchFamily="34" charset="0"/>
            </a:endParaRPr>
          </a:p>
          <a:p>
            <a:pPr algn="just"/>
            <a:endParaRPr lang="en-US" sz="2000" b="1" dirty="0" smtClean="0">
              <a:solidFill>
                <a:srgbClr val="C00000"/>
              </a:solidFill>
              <a:latin typeface="Calibri" pitchFamily="34" charset="0"/>
            </a:endParaRPr>
          </a:p>
          <a:p>
            <a:pPr marL="457200" indent="-457200" algn="just"/>
            <a:endParaRPr lang="en-US" sz="2400" b="1" dirty="0" smtClean="0">
              <a:solidFill>
                <a:srgbClr val="C00000"/>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2</a:t>
            </a:fld>
            <a:endParaRPr lang="en-US">
              <a:solidFill>
                <a:schemeClr val="tx1"/>
              </a:solidFill>
              <a:latin typeface="Calibri" pitchFamily="34" charset="0"/>
            </a:endParaRPr>
          </a:p>
        </p:txBody>
      </p:sp>
      <p:sp>
        <p:nvSpPr>
          <p:cNvPr id="6" name="Rectangle 5"/>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6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4" name="Rectangle 3"/>
          <p:cNvSpPr/>
          <p:nvPr/>
        </p:nvSpPr>
        <p:spPr>
          <a:xfrm>
            <a:off x="304800" y="609600"/>
            <a:ext cx="8534400" cy="5970865"/>
          </a:xfrm>
          <a:prstGeom prst="rect">
            <a:avLst/>
          </a:prstGeom>
        </p:spPr>
        <p:txBody>
          <a:bodyPr wrap="square">
            <a:spAutoFit/>
          </a:bodyPr>
          <a:lstStyle/>
          <a:p>
            <a:pPr marL="342900" indent="-342900" algn="just"/>
            <a:r>
              <a:rPr lang="en-US" sz="2000" b="1" dirty="0" smtClean="0">
                <a:latin typeface="Calibri" pitchFamily="34" charset="0"/>
              </a:rPr>
              <a:t>Hot-chamber Machines</a:t>
            </a:r>
          </a:p>
          <a:p>
            <a:pPr algn="just"/>
            <a:r>
              <a:rPr lang="en-US" dirty="0" smtClean="0">
                <a:latin typeface="Calibri" pitchFamily="34" charset="0"/>
              </a:rPr>
              <a:t>The metal is melted in a container attached to the machine, and a piston is used to inject the liquid metal under high pressure into the die. Typical injection pressures are 7 to 35 Mpa. The casting cycle is summarized in Figure2.</a:t>
            </a:r>
          </a:p>
          <a:p>
            <a:pPr algn="just"/>
            <a:r>
              <a:rPr lang="en-US" dirty="0" smtClean="0">
                <a:latin typeface="Calibri" pitchFamily="34" charset="0"/>
              </a:rPr>
              <a:t>Hot-chamber die casting imposes a special hardship on the injection system because much of it is submerged in the molten metal. The </a:t>
            </a:r>
            <a:r>
              <a:rPr lang="en-US" b="1" dirty="0" smtClean="0">
                <a:latin typeface="Calibri" pitchFamily="34" charset="0"/>
              </a:rPr>
              <a:t>process is therefore limited </a:t>
            </a:r>
            <a:r>
              <a:rPr lang="en-US" dirty="0" smtClean="0">
                <a:latin typeface="Calibri" pitchFamily="34" charset="0"/>
              </a:rPr>
              <a:t>in its applications </a:t>
            </a:r>
            <a:r>
              <a:rPr lang="en-US" b="1" i="1" dirty="0" smtClean="0">
                <a:solidFill>
                  <a:srgbClr val="0070C0"/>
                </a:solidFill>
                <a:latin typeface="Calibri" pitchFamily="34" charset="0"/>
              </a:rPr>
              <a:t>to low melting- point metals that do not chemically attack the plunger and other mechanical components. The metals include zinc, tin, lead, and sometimes magnesium.</a:t>
            </a:r>
          </a:p>
          <a:p>
            <a:pPr algn="just"/>
            <a:endParaRPr lang="en-US" sz="1200" dirty="0" smtClean="0">
              <a:latin typeface="Calibri" pitchFamily="34" charset="0"/>
            </a:endParaRPr>
          </a:p>
          <a:p>
            <a:pPr algn="just"/>
            <a:r>
              <a:rPr lang="en-US" sz="2000" b="1" dirty="0" smtClean="0">
                <a:latin typeface="Calibri" pitchFamily="34" charset="0"/>
              </a:rPr>
              <a:t>Cold-chamber Die Casting Machines</a:t>
            </a:r>
          </a:p>
          <a:p>
            <a:pPr algn="just"/>
            <a:r>
              <a:rPr lang="en-US" dirty="0" smtClean="0">
                <a:latin typeface="Calibri" pitchFamily="34" charset="0"/>
              </a:rPr>
              <a:t>molten metal is poured into an unheated chamber from an external melting container, and a piston is used to inject the metal under high pressure into the die cavity. Injection pressures used in these machines are typically 14 to 140 Mpa. The production cycle is explained in Figure3.</a:t>
            </a:r>
          </a:p>
          <a:p>
            <a:pPr algn="just"/>
            <a:r>
              <a:rPr lang="en-US" dirty="0" smtClean="0">
                <a:latin typeface="Calibri" pitchFamily="34" charset="0"/>
              </a:rPr>
              <a:t>Compared to hot-chamber machines, cycle </a:t>
            </a:r>
            <a:r>
              <a:rPr lang="en-US" i="1" dirty="0" smtClean="0">
                <a:latin typeface="Calibri" pitchFamily="34" charset="0"/>
              </a:rPr>
              <a:t>rates are not usually as fast </a:t>
            </a:r>
            <a:r>
              <a:rPr lang="en-US" b="1" i="1" dirty="0" smtClean="0">
                <a:solidFill>
                  <a:srgbClr val="0070C0"/>
                </a:solidFill>
                <a:latin typeface="Calibri" pitchFamily="34" charset="0"/>
              </a:rPr>
              <a:t>because of the need to ladle the liquid metal into the chamber from an external source. </a:t>
            </a:r>
            <a:r>
              <a:rPr lang="en-US" dirty="0" smtClean="0">
                <a:latin typeface="Calibri" pitchFamily="34" charset="0"/>
              </a:rPr>
              <a:t>Nevertheless, this casting process is a </a:t>
            </a:r>
            <a:r>
              <a:rPr lang="en-US" i="1" dirty="0" smtClean="0">
                <a:latin typeface="Calibri" pitchFamily="34" charset="0"/>
              </a:rPr>
              <a:t>high production operation</a:t>
            </a:r>
            <a:r>
              <a:rPr lang="en-US" dirty="0" smtClean="0">
                <a:latin typeface="Calibri" pitchFamily="34" charset="0"/>
              </a:rPr>
              <a:t>. Cold-chamber machines are typically used for casting </a:t>
            </a:r>
            <a:r>
              <a:rPr lang="en-US" b="1" i="1" dirty="0" smtClean="0">
                <a:solidFill>
                  <a:srgbClr val="0070C0"/>
                </a:solidFill>
                <a:latin typeface="Calibri" pitchFamily="34" charset="0"/>
              </a:rPr>
              <a:t>aluminum, brass, and magnesium alloys. </a:t>
            </a:r>
            <a:r>
              <a:rPr lang="en-US" dirty="0" smtClean="0">
                <a:latin typeface="Calibri" pitchFamily="34" charset="0"/>
              </a:rPr>
              <a:t>Low-melting-point alloys (zinc, tin, lead) can also be cast on cold-chamber machines, but the advantages of the hot-chamber process usually favor its use on these metals.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ysClr val="windowText" lastClr="000000"/>
                </a:solidFill>
              </a:rPr>
              <a:pPr/>
              <a:t>3</a:t>
            </a:fld>
            <a:endParaRPr lang="en-US" dirty="0">
              <a:solidFill>
                <a:sysClr val="windowText" lastClr="000000"/>
              </a:solidFill>
            </a:endParaRP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6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pic>
        <p:nvPicPr>
          <p:cNvPr id="5" name="Picture 2"/>
          <p:cNvPicPr>
            <a:picLocks noChangeAspect="1" noChangeArrowheads="1"/>
          </p:cNvPicPr>
          <p:nvPr/>
        </p:nvPicPr>
        <p:blipFill>
          <a:blip r:embed="rId2" cstate="print"/>
          <a:srcRect l="4255" r="7447" b="52542"/>
          <a:stretch>
            <a:fillRect/>
          </a:stretch>
        </p:blipFill>
        <p:spPr bwMode="auto">
          <a:xfrm>
            <a:off x="2590800" y="609601"/>
            <a:ext cx="6324600" cy="5486400"/>
          </a:xfrm>
          <a:prstGeom prst="rect">
            <a:avLst/>
          </a:prstGeom>
          <a:noFill/>
          <a:ln w="9525">
            <a:noFill/>
            <a:miter lim="800000"/>
            <a:headEnd/>
            <a:tailEnd/>
          </a:ln>
        </p:spPr>
      </p:pic>
      <p:sp>
        <p:nvSpPr>
          <p:cNvPr id="6" name="Rectangle 5"/>
          <p:cNvSpPr/>
          <p:nvPr/>
        </p:nvSpPr>
        <p:spPr>
          <a:xfrm>
            <a:off x="381000" y="1066800"/>
            <a:ext cx="2286000" cy="1200329"/>
          </a:xfrm>
          <a:prstGeom prst="rect">
            <a:avLst/>
          </a:prstGeom>
        </p:spPr>
        <p:txBody>
          <a:bodyPr wrap="square">
            <a:spAutoFit/>
          </a:bodyPr>
          <a:lstStyle/>
          <a:p>
            <a:pPr algn="just"/>
            <a:r>
              <a:rPr lang="en-US" b="1" dirty="0" smtClean="0"/>
              <a:t>FIGURE 1</a:t>
            </a:r>
            <a:r>
              <a:rPr lang="en-US" dirty="0" smtClean="0"/>
              <a:t> General</a:t>
            </a:r>
          </a:p>
          <a:p>
            <a:pPr algn="just"/>
            <a:r>
              <a:rPr lang="en-US" dirty="0" smtClean="0"/>
              <a:t>configuration of a (cold chamber) die casting</a:t>
            </a:r>
          </a:p>
          <a:p>
            <a:pPr algn="just"/>
            <a:r>
              <a:rPr lang="en-US" dirty="0" smtClean="0"/>
              <a:t>machine.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382000" y="62484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4</a:t>
            </a:fld>
            <a:endParaRPr lang="en-US" dirty="0">
              <a:solidFill>
                <a:schemeClr val="tx1"/>
              </a:solidFill>
              <a:latin typeface="Calibri" pitchFamily="34" charset="0"/>
            </a:endParaRPr>
          </a:p>
        </p:txBody>
      </p:sp>
      <p:sp>
        <p:nvSpPr>
          <p:cNvPr id="8" name="Rectangle 7"/>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6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7" name="Rectangle 6"/>
          <p:cNvSpPr/>
          <p:nvPr/>
        </p:nvSpPr>
        <p:spPr>
          <a:xfrm>
            <a:off x="228600" y="838200"/>
            <a:ext cx="2133600" cy="4031873"/>
          </a:xfrm>
          <a:prstGeom prst="rect">
            <a:avLst/>
          </a:prstGeom>
        </p:spPr>
        <p:txBody>
          <a:bodyPr wrap="square">
            <a:spAutoFit/>
          </a:bodyPr>
          <a:lstStyle/>
          <a:p>
            <a:pPr algn="just"/>
            <a:r>
              <a:rPr lang="en-US" sz="1600" b="1" dirty="0" smtClean="0"/>
              <a:t>FIGURE 2 </a:t>
            </a:r>
            <a:r>
              <a:rPr lang="en-US" sz="1600" dirty="0" smtClean="0"/>
              <a:t>Cycle in hot chamber casting: (1) with die</a:t>
            </a:r>
          </a:p>
          <a:p>
            <a:pPr algn="just"/>
            <a:r>
              <a:rPr lang="en-US" sz="1600" dirty="0" smtClean="0"/>
              <a:t>closed and plunger withdrawn, molten metal flows into the chamber; (2) plunger forces metal in chamber to flow into die, maintaining pressure during</a:t>
            </a:r>
          </a:p>
          <a:p>
            <a:pPr algn="just"/>
            <a:r>
              <a:rPr lang="en-US" sz="1600" dirty="0" smtClean="0"/>
              <a:t>cooling and solidification; and (3) plunger is withdrawn, die is opened, and solidified part is ejected. Finished part is shown in (4).</a:t>
            </a:r>
            <a:endParaRPr lang="en-US" sz="1600" dirty="0"/>
          </a:p>
        </p:txBody>
      </p:sp>
      <p:pic>
        <p:nvPicPr>
          <p:cNvPr id="2051" name="Picture 3"/>
          <p:cNvPicPr>
            <a:picLocks noChangeAspect="1" noChangeArrowheads="1"/>
          </p:cNvPicPr>
          <p:nvPr/>
        </p:nvPicPr>
        <p:blipFill>
          <a:blip r:embed="rId2" cstate="print"/>
          <a:srcRect/>
          <a:stretch>
            <a:fillRect/>
          </a:stretch>
        </p:blipFill>
        <p:spPr bwMode="auto">
          <a:xfrm>
            <a:off x="2362200" y="762000"/>
            <a:ext cx="64770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05800" y="6172200"/>
            <a:ext cx="457200" cy="457200"/>
          </a:xfrm>
          <a:solidFill>
            <a:srgbClr val="FF0000"/>
          </a:solidFill>
        </p:spPr>
        <p:txBody>
          <a:bodyPr/>
          <a:lstStyle/>
          <a:p>
            <a:pPr algn="just"/>
            <a:fld id="{E2D0005A-0D7F-4CF1-BDB7-26AB72B8AE28}" type="slidenum">
              <a:rPr lang="en-US" smtClean="0">
                <a:solidFill>
                  <a:schemeClr val="tx1"/>
                </a:solidFill>
                <a:latin typeface="Calibri" pitchFamily="34" charset="0"/>
              </a:rPr>
              <a:pPr algn="just"/>
              <a:t>5</a:t>
            </a:fld>
            <a:endParaRPr lang="en-US" dirty="0">
              <a:solidFill>
                <a:schemeClr val="tx1"/>
              </a:solidFill>
              <a:latin typeface="Calibri" pitchFamily="34" charset="0"/>
            </a:endParaRP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6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5" name="Rectangle 4"/>
          <p:cNvSpPr/>
          <p:nvPr/>
        </p:nvSpPr>
        <p:spPr>
          <a:xfrm>
            <a:off x="228600" y="609600"/>
            <a:ext cx="2209800" cy="4247317"/>
          </a:xfrm>
          <a:prstGeom prst="rect">
            <a:avLst/>
          </a:prstGeom>
        </p:spPr>
        <p:txBody>
          <a:bodyPr wrap="square">
            <a:spAutoFit/>
          </a:bodyPr>
          <a:lstStyle/>
          <a:p>
            <a:pPr algn="just"/>
            <a:r>
              <a:rPr lang="en-US" b="1" dirty="0" smtClean="0"/>
              <a:t>FIGURE</a:t>
            </a:r>
            <a:r>
              <a:rPr lang="en-US" dirty="0" smtClean="0"/>
              <a:t> </a:t>
            </a:r>
            <a:r>
              <a:rPr lang="en-US" b="1" dirty="0" smtClean="0"/>
              <a:t>3</a:t>
            </a:r>
            <a:r>
              <a:rPr lang="en-US" dirty="0" smtClean="0"/>
              <a:t> Cycle in cold-chamber casting: (1) with die closed and ram withdrawn, molten</a:t>
            </a:r>
          </a:p>
          <a:p>
            <a:pPr algn="just"/>
            <a:r>
              <a:rPr lang="en-US" dirty="0" smtClean="0"/>
              <a:t>metal is poured into the chamber; (2) ram forces metal to flow into die, maintaining pressure</a:t>
            </a:r>
          </a:p>
          <a:p>
            <a:pPr algn="just"/>
            <a:r>
              <a:rPr lang="en-US" dirty="0" smtClean="0"/>
              <a:t>during cooling and solidification; and (3) ram is withdrawn, die is opened, and part is ejected.</a:t>
            </a:r>
          </a:p>
          <a:p>
            <a:pPr algn="just"/>
            <a:r>
              <a:rPr lang="en-US" dirty="0" smtClean="0"/>
              <a:t>(Gating system is simplified.)</a:t>
            </a:r>
            <a:endParaRPr lang="en-US" dirty="0"/>
          </a:p>
        </p:txBody>
      </p:sp>
      <p:grpSp>
        <p:nvGrpSpPr>
          <p:cNvPr id="8" name="Group 7"/>
          <p:cNvGrpSpPr/>
          <p:nvPr/>
        </p:nvGrpSpPr>
        <p:grpSpPr>
          <a:xfrm>
            <a:off x="2667000" y="609600"/>
            <a:ext cx="6096000" cy="5791200"/>
            <a:chOff x="2819400" y="838200"/>
            <a:chExt cx="6096000" cy="5791200"/>
          </a:xfrm>
        </p:grpSpPr>
        <p:pic>
          <p:nvPicPr>
            <p:cNvPr id="3074" name="Picture 2"/>
            <p:cNvPicPr>
              <a:picLocks noChangeAspect="1" noChangeArrowheads="1"/>
            </p:cNvPicPr>
            <p:nvPr/>
          </p:nvPicPr>
          <p:blipFill>
            <a:blip r:embed="rId2" cstate="print"/>
            <a:srcRect l="21951" t="52564" r="28049"/>
            <a:stretch>
              <a:fillRect/>
            </a:stretch>
          </p:blipFill>
          <p:spPr bwMode="auto">
            <a:xfrm>
              <a:off x="3581400" y="4038600"/>
              <a:ext cx="3962400" cy="2590800"/>
            </a:xfrm>
            <a:prstGeom prst="rect">
              <a:avLst/>
            </a:prstGeom>
            <a:noFill/>
            <a:ln w="9525">
              <a:noFill/>
              <a:miter lim="800000"/>
              <a:headEnd/>
              <a:tailEnd/>
            </a:ln>
          </p:spPr>
        </p:pic>
        <p:pic>
          <p:nvPicPr>
            <p:cNvPr id="6" name="Picture 4" descr="w0108C1"/>
            <p:cNvPicPr>
              <a:picLocks noChangeAspect="1" noChangeArrowheads="1"/>
            </p:cNvPicPr>
            <p:nvPr/>
          </p:nvPicPr>
          <p:blipFill>
            <a:blip r:embed="rId3" cstate="print"/>
            <a:srcRect/>
            <a:stretch>
              <a:fillRect/>
            </a:stretch>
          </p:blipFill>
          <p:spPr bwMode="auto">
            <a:xfrm>
              <a:off x="2819400" y="838200"/>
              <a:ext cx="3429000" cy="3124200"/>
            </a:xfrm>
            <a:prstGeom prst="rect">
              <a:avLst/>
            </a:prstGeom>
            <a:noFill/>
          </p:spPr>
        </p:pic>
        <p:pic>
          <p:nvPicPr>
            <p:cNvPr id="7" name="Picture 4" descr="w0108C2"/>
            <p:cNvPicPr>
              <a:picLocks noChangeAspect="1" noChangeArrowheads="1"/>
            </p:cNvPicPr>
            <p:nvPr/>
          </p:nvPicPr>
          <p:blipFill>
            <a:blip r:embed="rId4" cstate="print"/>
            <a:srcRect/>
            <a:stretch>
              <a:fillRect/>
            </a:stretch>
          </p:blipFill>
          <p:spPr bwMode="auto">
            <a:xfrm>
              <a:off x="6324600" y="1295400"/>
              <a:ext cx="2590800" cy="2590800"/>
            </a:xfrm>
            <a:prstGeom prst="rect">
              <a:avLst/>
            </a:prstGeom>
            <a:noFill/>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248400"/>
            <a:ext cx="457200" cy="457200"/>
          </a:xfrm>
          <a:solidFill>
            <a:srgbClr val="FF0000"/>
          </a:solidFill>
        </p:spPr>
        <p:txBody>
          <a:bodyPr/>
          <a:lstStyle/>
          <a:p>
            <a:pPr algn="just"/>
            <a:fld id="{E2D0005A-0D7F-4CF1-BDB7-26AB72B8AE28}" type="slidenum">
              <a:rPr lang="en-US" smtClean="0">
                <a:solidFill>
                  <a:schemeClr val="tx1"/>
                </a:solidFill>
                <a:latin typeface="Calibri" pitchFamily="34" charset="0"/>
              </a:rPr>
              <a:pPr algn="just"/>
              <a:t>6</a:t>
            </a:fld>
            <a:endParaRPr lang="en-US" dirty="0">
              <a:solidFill>
                <a:schemeClr val="tx1"/>
              </a:solidFill>
              <a:latin typeface="Calibri" pitchFamily="34" charset="0"/>
            </a:endParaRPr>
          </a:p>
        </p:txBody>
      </p:sp>
      <p:sp>
        <p:nvSpPr>
          <p:cNvPr id="7" name="Rectangle 6"/>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6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4" name="Rectangle 3"/>
          <p:cNvSpPr/>
          <p:nvPr/>
        </p:nvSpPr>
        <p:spPr>
          <a:xfrm>
            <a:off x="304800" y="533400"/>
            <a:ext cx="8534400" cy="6001643"/>
          </a:xfrm>
          <a:prstGeom prst="rect">
            <a:avLst/>
          </a:prstGeom>
        </p:spPr>
        <p:txBody>
          <a:bodyPr wrap="square">
            <a:spAutoFit/>
          </a:bodyPr>
          <a:lstStyle/>
          <a:p>
            <a:pPr algn="just"/>
            <a:r>
              <a:rPr lang="en-US" sz="2400" b="1" dirty="0" smtClean="0">
                <a:solidFill>
                  <a:srgbClr val="C00000"/>
                </a:solidFill>
                <a:latin typeface="Calibri" pitchFamily="34" charset="0"/>
              </a:rPr>
              <a:t>Molds used in die casting </a:t>
            </a:r>
          </a:p>
          <a:p>
            <a:pPr algn="just"/>
            <a:r>
              <a:rPr lang="en-US" b="1" dirty="0" smtClean="0">
                <a:solidFill>
                  <a:srgbClr val="FF0000"/>
                </a:solidFill>
                <a:latin typeface="Calibri" pitchFamily="34" charset="0"/>
              </a:rPr>
              <a:t>Materials of Die Casting Mold </a:t>
            </a:r>
          </a:p>
          <a:p>
            <a:pPr algn="just"/>
            <a:r>
              <a:rPr lang="en-US" dirty="0" smtClean="0">
                <a:latin typeface="Calibri" pitchFamily="34" charset="0"/>
              </a:rPr>
              <a:t>are usually made of </a:t>
            </a:r>
            <a:r>
              <a:rPr lang="en-US" b="1" i="1" dirty="0" smtClean="0">
                <a:solidFill>
                  <a:srgbClr val="0070C0"/>
                </a:solidFill>
                <a:latin typeface="Calibri" pitchFamily="34" charset="0"/>
              </a:rPr>
              <a:t>tool steel, mold steel, or </a:t>
            </a:r>
            <a:r>
              <a:rPr lang="en-US" b="1" i="1" dirty="0" err="1" smtClean="0">
                <a:solidFill>
                  <a:srgbClr val="0070C0"/>
                </a:solidFill>
                <a:latin typeface="Calibri" pitchFamily="34" charset="0"/>
              </a:rPr>
              <a:t>maraging</a:t>
            </a:r>
            <a:r>
              <a:rPr lang="en-US" b="1" i="1" dirty="0" smtClean="0">
                <a:solidFill>
                  <a:srgbClr val="0070C0"/>
                </a:solidFill>
                <a:latin typeface="Calibri" pitchFamily="34" charset="0"/>
              </a:rPr>
              <a:t> steel. Tungsten and molybdenum with good refractory qualities </a:t>
            </a:r>
            <a:r>
              <a:rPr lang="en-US" dirty="0" smtClean="0">
                <a:latin typeface="Calibri" pitchFamily="34" charset="0"/>
              </a:rPr>
              <a:t>are also being used, especially in attempts to die cast steel and cast iron. </a:t>
            </a:r>
          </a:p>
          <a:p>
            <a:pPr algn="just"/>
            <a:r>
              <a:rPr lang="en-US" b="1" dirty="0" smtClean="0">
                <a:solidFill>
                  <a:srgbClr val="FF0000"/>
                </a:solidFill>
                <a:latin typeface="Calibri" pitchFamily="34" charset="0"/>
              </a:rPr>
              <a:t>Types of Dies </a:t>
            </a:r>
            <a:endParaRPr lang="en-US" dirty="0" smtClean="0">
              <a:latin typeface="Calibri" pitchFamily="34" charset="0"/>
            </a:endParaRPr>
          </a:p>
          <a:p>
            <a:pPr marL="342900" indent="-342900" algn="just">
              <a:buFont typeface="+mj-lt"/>
              <a:buAutoNum type="arabicPeriod"/>
            </a:pPr>
            <a:r>
              <a:rPr lang="en-US" dirty="0" smtClean="0">
                <a:latin typeface="Calibri" pitchFamily="34" charset="0"/>
              </a:rPr>
              <a:t>single-cavity </a:t>
            </a:r>
          </a:p>
          <a:p>
            <a:pPr marL="342900" indent="-342900" algn="just">
              <a:buFont typeface="+mj-lt"/>
              <a:buAutoNum type="arabicPeriod"/>
            </a:pPr>
            <a:r>
              <a:rPr lang="en-US" dirty="0" smtClean="0">
                <a:latin typeface="Calibri" pitchFamily="34" charset="0"/>
              </a:rPr>
              <a:t>multiple-cavity.</a:t>
            </a:r>
          </a:p>
          <a:p>
            <a:pPr marL="342900" indent="-342900" algn="just"/>
            <a:endParaRPr lang="en-US" dirty="0" smtClean="0">
              <a:latin typeface="Calibri" pitchFamily="34" charset="0"/>
            </a:endParaRPr>
          </a:p>
          <a:p>
            <a:pPr marL="342900" indent="-342900" algn="just">
              <a:buFont typeface="Arial" pitchFamily="34" charset="0"/>
              <a:buChar char="•"/>
            </a:pPr>
            <a:r>
              <a:rPr lang="en-US" b="1" dirty="0" smtClean="0">
                <a:latin typeface="Calibri" pitchFamily="34" charset="0"/>
              </a:rPr>
              <a:t>Single-cavity dies </a:t>
            </a:r>
            <a:r>
              <a:rPr lang="en-US" dirty="0" smtClean="0">
                <a:latin typeface="Calibri" pitchFamily="34" charset="0"/>
              </a:rPr>
              <a:t>are shown in Figures 2 and 3. Ejector pins are required to remove the part from the die when it opens, as in the diagrams. These pins push the part away from the mold surface so that it can be removed. Lubricants must also be sprayed into the cavities </a:t>
            </a:r>
            <a:r>
              <a:rPr lang="en-US" b="1" i="1" dirty="0" smtClean="0">
                <a:solidFill>
                  <a:srgbClr val="0070C0"/>
                </a:solidFill>
                <a:latin typeface="Calibri" pitchFamily="34" charset="0"/>
              </a:rPr>
              <a:t>to prevent sticking</a:t>
            </a:r>
            <a:r>
              <a:rPr lang="en-US" dirty="0" smtClean="0">
                <a:latin typeface="Calibri" pitchFamily="34" charset="0"/>
              </a:rPr>
              <a:t>. </a:t>
            </a:r>
            <a:r>
              <a:rPr lang="en-US" b="1" i="1" dirty="0" smtClean="0">
                <a:solidFill>
                  <a:srgbClr val="0070C0"/>
                </a:solidFill>
                <a:latin typeface="Calibri" pitchFamily="34" charset="0"/>
              </a:rPr>
              <a:t>Because the die materials have no natural porosity and the molten metal rapidly flows into the die during injection</a:t>
            </a:r>
            <a:r>
              <a:rPr lang="en-US" dirty="0" smtClean="0">
                <a:latin typeface="Calibri" pitchFamily="34" charset="0"/>
              </a:rPr>
              <a:t>, venting holes and passageways must be built into the dies at the parting line </a:t>
            </a:r>
            <a:r>
              <a:rPr lang="en-US" b="1" i="1" dirty="0" smtClean="0">
                <a:solidFill>
                  <a:srgbClr val="0070C0"/>
                </a:solidFill>
                <a:latin typeface="Calibri" pitchFamily="34" charset="0"/>
              </a:rPr>
              <a:t>to evacuate the air and gases in the cavity.</a:t>
            </a:r>
            <a:r>
              <a:rPr lang="en-US" dirty="0" smtClean="0">
                <a:latin typeface="Calibri" pitchFamily="34" charset="0"/>
              </a:rPr>
              <a:t> The vents are quite small; yet they fill with metal during injection. This metal must later be trimmed from the part. Also, formation of </a:t>
            </a:r>
            <a:r>
              <a:rPr lang="en-US" b="1" i="1" dirty="0" smtClean="0">
                <a:latin typeface="Calibri" pitchFamily="34" charset="0"/>
              </a:rPr>
              <a:t>flash</a:t>
            </a:r>
            <a:r>
              <a:rPr lang="en-US" dirty="0" smtClean="0">
                <a:latin typeface="Calibri" pitchFamily="34" charset="0"/>
              </a:rPr>
              <a:t> </a:t>
            </a:r>
            <a:r>
              <a:rPr lang="en-US" b="1" i="1" dirty="0" smtClean="0">
                <a:solidFill>
                  <a:srgbClr val="0070C0"/>
                </a:solidFill>
                <a:latin typeface="Calibri" pitchFamily="34" charset="0"/>
              </a:rPr>
              <a:t>is common in die casting, in which the liquid metal under high pressure squeezes into the small space between the die halves at the parting line or into the clearances around the cores and ejector pins. </a:t>
            </a:r>
            <a:r>
              <a:rPr lang="en-US" dirty="0" smtClean="0">
                <a:latin typeface="Calibri" pitchFamily="34" charset="0"/>
              </a:rPr>
              <a:t>This flash must be trimmed from the casting, along with the </a:t>
            </a:r>
            <a:r>
              <a:rPr lang="en-US" dirty="0" err="1" smtClean="0">
                <a:latin typeface="Calibri" pitchFamily="34" charset="0"/>
              </a:rPr>
              <a:t>sprue</a:t>
            </a:r>
            <a:r>
              <a:rPr lang="en-US" dirty="0" smtClean="0">
                <a:latin typeface="Calibri" pitchFamily="34" charset="0"/>
              </a:rPr>
              <a:t> and gating system.</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ysClr val="windowText" lastClr="000000"/>
                </a:solidFill>
              </a:rPr>
              <a:pPr/>
              <a:t>7</a:t>
            </a:fld>
            <a:endParaRPr lang="en-US" dirty="0">
              <a:solidFill>
                <a:sysClr val="windowText" lastClr="000000"/>
              </a:solidFill>
            </a:endParaRP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6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5" name="Rectangle 4"/>
          <p:cNvSpPr/>
          <p:nvPr/>
        </p:nvSpPr>
        <p:spPr>
          <a:xfrm>
            <a:off x="304800" y="685800"/>
            <a:ext cx="8610600" cy="3416320"/>
          </a:xfrm>
          <a:prstGeom prst="rect">
            <a:avLst/>
          </a:prstGeom>
        </p:spPr>
        <p:txBody>
          <a:bodyPr wrap="square">
            <a:spAutoFit/>
          </a:bodyPr>
          <a:lstStyle/>
          <a:p>
            <a:r>
              <a:rPr lang="en-US" sz="2400" b="1" dirty="0" smtClean="0">
                <a:solidFill>
                  <a:srgbClr val="FF0000"/>
                </a:solidFill>
                <a:latin typeface="Calibri" pitchFamily="34" charset="0"/>
              </a:rPr>
              <a:t>Advantages of die casting</a:t>
            </a:r>
          </a:p>
          <a:p>
            <a:r>
              <a:rPr lang="en-US" dirty="0" smtClean="0">
                <a:latin typeface="Calibri" pitchFamily="34" charset="0"/>
              </a:rPr>
              <a:t>(1) high production rates possible. </a:t>
            </a:r>
          </a:p>
          <a:p>
            <a:r>
              <a:rPr lang="en-US" dirty="0" smtClean="0">
                <a:latin typeface="Calibri" pitchFamily="34" charset="0"/>
              </a:rPr>
              <a:t>(2) economical for large production quantities.</a:t>
            </a:r>
          </a:p>
          <a:p>
            <a:r>
              <a:rPr lang="en-US" dirty="0" smtClean="0">
                <a:latin typeface="Calibri" pitchFamily="34" charset="0"/>
              </a:rPr>
              <a:t>(3) close tolerances possible, on the order of 0.076mm for small parts;</a:t>
            </a:r>
          </a:p>
          <a:p>
            <a:r>
              <a:rPr lang="en-US" dirty="0" smtClean="0">
                <a:latin typeface="Calibri" pitchFamily="34" charset="0"/>
              </a:rPr>
              <a:t>(4) good surface finish.</a:t>
            </a:r>
          </a:p>
          <a:p>
            <a:r>
              <a:rPr lang="en-US" dirty="0" smtClean="0">
                <a:latin typeface="Calibri" pitchFamily="34" charset="0"/>
              </a:rPr>
              <a:t>(5) thin sections are possible.</a:t>
            </a:r>
          </a:p>
          <a:p>
            <a:r>
              <a:rPr lang="en-US" dirty="0" smtClean="0">
                <a:latin typeface="Calibri" pitchFamily="34" charset="0"/>
              </a:rPr>
              <a:t>(6) rapid cooling provides small grain size and good strength to the casting</a:t>
            </a:r>
          </a:p>
          <a:p>
            <a:endParaRPr lang="en-US" sz="2400" b="1" dirty="0" smtClean="0">
              <a:solidFill>
                <a:srgbClr val="FF0000"/>
              </a:solidFill>
              <a:latin typeface="Calibri" pitchFamily="34" charset="0"/>
            </a:endParaRPr>
          </a:p>
          <a:p>
            <a:r>
              <a:rPr lang="en-US" sz="2400" b="1" dirty="0" smtClean="0">
                <a:solidFill>
                  <a:srgbClr val="FF0000"/>
                </a:solidFill>
                <a:latin typeface="Calibri" pitchFamily="34" charset="0"/>
              </a:rPr>
              <a:t>limitation of die casting</a:t>
            </a:r>
          </a:p>
          <a:p>
            <a:pPr marL="342900" indent="-342900">
              <a:buFont typeface="+mj-lt"/>
              <a:buAutoNum type="arabicParenR"/>
            </a:pPr>
            <a:r>
              <a:rPr lang="en-US" dirty="0" smtClean="0">
                <a:latin typeface="Calibri" pitchFamily="34" charset="0"/>
              </a:rPr>
              <a:t>the metals cast, is the shape restriction.</a:t>
            </a:r>
          </a:p>
          <a:p>
            <a:pPr marL="342900" indent="-342900">
              <a:buFont typeface="+mj-lt"/>
              <a:buAutoNum type="arabicParenR"/>
            </a:pPr>
            <a:r>
              <a:rPr lang="en-US" dirty="0" smtClean="0">
                <a:latin typeface="Calibri" pitchFamily="34" charset="0"/>
              </a:rPr>
              <a:t> The part geometry must allow for removal from the die cavity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4310</TotalTime>
  <Words>908</Words>
  <Application>Microsoft Office PowerPoint</Application>
  <PresentationFormat>On-screen Show (4:3)</PresentationFormat>
  <Paragraphs>61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lappie</dc:creator>
  <cp:lastModifiedBy>lappie</cp:lastModifiedBy>
  <cp:revision>153</cp:revision>
  <dcterms:created xsi:type="dcterms:W3CDTF">2017-08-12T11:37:44Z</dcterms:created>
  <dcterms:modified xsi:type="dcterms:W3CDTF">2017-11-18T21:49:50Z</dcterms:modified>
</cp:coreProperties>
</file>